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7" r:id="rId5"/>
    <p:sldId id="268" r:id="rId6"/>
    <p:sldId id="269" r:id="rId7"/>
    <p:sldId id="270" r:id="rId8"/>
    <p:sldId id="278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627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26-May-18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3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131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770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2478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1807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460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7010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8127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8827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xf9ZyZaE9Q" TargetMode="External"/><Relationship Id="rId3" Type="http://schemas.openxmlformats.org/officeDocument/2006/relationships/hyperlink" Target="http://www.physics4kids.com/files/motion_laws.html" TargetMode="External"/><Relationship Id="rId7" Type="http://schemas.openxmlformats.org/officeDocument/2006/relationships/hyperlink" Target="https://www.youtube.com/watch?v=3jVHQ8bECI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YVMlmL0BPQ" TargetMode="External"/><Relationship Id="rId5" Type="http://schemas.openxmlformats.org/officeDocument/2006/relationships/hyperlink" Target="https://www.youtube.com/watch?time_continue=370&amp;v=KvPF0cQUW7s" TargetMode="External"/><Relationship Id="rId4" Type="http://schemas.openxmlformats.org/officeDocument/2006/relationships/hyperlink" Target="https://phet.colorado.edu/en/simulation/forces-and-motion-bas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Numele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cursului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29C1AF"/>
                </a:solidFill>
              </a:rPr>
              <a:t>Legile</a:t>
            </a:r>
            <a:r>
              <a:rPr lang="en-US" dirty="0" smtClean="0">
                <a:solidFill>
                  <a:srgbClr val="29C1AF"/>
                </a:solidFill>
              </a:rPr>
              <a:t> de </a:t>
            </a:r>
            <a:r>
              <a:rPr lang="en-US" dirty="0" err="1" smtClean="0">
                <a:solidFill>
                  <a:srgbClr val="29C1AF"/>
                </a:solidFill>
              </a:rPr>
              <a:t>miscare</a:t>
            </a:r>
            <a:r>
              <a:rPr lang="en-US" dirty="0" smtClean="0">
                <a:solidFill>
                  <a:srgbClr val="29C1AF"/>
                </a:solidFill>
              </a:rPr>
              <a:t> ale </a:t>
            </a:r>
            <a:r>
              <a:rPr lang="en-US" dirty="0" err="1" smtClean="0">
                <a:solidFill>
                  <a:srgbClr val="29C1AF"/>
                </a:solidFill>
              </a:rPr>
              <a:t>lui</a:t>
            </a:r>
            <a:r>
              <a:rPr lang="en-US" dirty="0" smtClean="0">
                <a:solidFill>
                  <a:srgbClr val="29C1AF"/>
                </a:solidFill>
              </a:rPr>
              <a:t> Newton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 </a:t>
            </a:r>
            <a:r>
              <a:rPr lang="en-US" sz="3000" dirty="0"/>
              <a:t>Isaac Newton (1642 – 1727</a:t>
            </a:r>
            <a:r>
              <a:rPr lang="en-US" sz="3000" dirty="0" smtClean="0"/>
              <a:t>) a </a:t>
            </a:r>
            <a:r>
              <a:rPr lang="en-US" sz="3000" dirty="0" err="1" smtClean="0"/>
              <a:t>fost</a:t>
            </a:r>
            <a:r>
              <a:rPr lang="en-US" sz="3000" dirty="0" smtClean="0"/>
              <a:t> un </a:t>
            </a:r>
            <a:r>
              <a:rPr lang="en-US" sz="3000" dirty="0" err="1" smtClean="0"/>
              <a:t>matematician</a:t>
            </a:r>
            <a:r>
              <a:rPr lang="en-US" sz="3000" dirty="0" smtClean="0"/>
              <a:t> </a:t>
            </a:r>
            <a:r>
              <a:rPr lang="en-US" sz="3000" dirty="0" err="1" smtClean="0"/>
              <a:t>englez</a:t>
            </a:r>
            <a:r>
              <a:rPr lang="en-US" sz="3000" dirty="0" smtClean="0"/>
              <a:t>, </a:t>
            </a:r>
            <a:r>
              <a:rPr lang="en-US" sz="3000" dirty="0" err="1" smtClean="0"/>
              <a:t>astronom</a:t>
            </a:r>
            <a:r>
              <a:rPr lang="en-US" sz="3000" dirty="0" smtClean="0"/>
              <a:t>, </a:t>
            </a:r>
            <a:r>
              <a:rPr lang="en-US" sz="3000" dirty="0" err="1" smtClean="0"/>
              <a:t>teolog</a:t>
            </a:r>
            <a:r>
              <a:rPr lang="en-US" sz="3000" dirty="0" smtClean="0"/>
              <a:t>, </a:t>
            </a:r>
            <a:r>
              <a:rPr lang="en-US" sz="3000" dirty="0" err="1" smtClean="0"/>
              <a:t>autor</a:t>
            </a:r>
            <a:r>
              <a:rPr lang="en-US" sz="3000" dirty="0" smtClean="0"/>
              <a:t> </a:t>
            </a:r>
            <a:r>
              <a:rPr lang="en-US" sz="3000" dirty="0" err="1" smtClean="0"/>
              <a:t>si</a:t>
            </a:r>
            <a:r>
              <a:rPr lang="en-US" sz="3000" dirty="0" smtClean="0"/>
              <a:t> </a:t>
            </a:r>
            <a:r>
              <a:rPr lang="en-US" sz="3000" b="1" u="sng" dirty="0" err="1" smtClean="0"/>
              <a:t>fizician</a:t>
            </a:r>
            <a:r>
              <a:rPr lang="en-US" sz="3000" dirty="0" smtClean="0"/>
              <a:t>. 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El </a:t>
            </a:r>
            <a:r>
              <a:rPr lang="en-US" sz="3000" dirty="0" err="1" smtClean="0"/>
              <a:t>este</a:t>
            </a:r>
            <a:r>
              <a:rPr lang="en-US" sz="3000" dirty="0" smtClean="0"/>
              <a:t> </a:t>
            </a:r>
            <a:r>
              <a:rPr lang="en-US" sz="3000" dirty="0" err="1" smtClean="0"/>
              <a:t>cunoscut</a:t>
            </a:r>
            <a:r>
              <a:rPr lang="en-US" sz="3000" dirty="0" smtClean="0"/>
              <a:t> ca </a:t>
            </a:r>
            <a:r>
              <a:rPr lang="en-US" sz="3000" dirty="0" err="1" smtClean="0"/>
              <a:t>fiind</a:t>
            </a:r>
            <a:r>
              <a:rPr lang="en-US" sz="3000" dirty="0" smtClean="0"/>
              <a:t> </a:t>
            </a:r>
          </a:p>
          <a:p>
            <a:pPr marL="0" indent="0">
              <a:buNone/>
            </a:pPr>
            <a:r>
              <a:rPr lang="en-US" sz="3000" dirty="0" err="1" smtClean="0"/>
              <a:t>unul</a:t>
            </a:r>
            <a:r>
              <a:rPr lang="en-US" sz="3000" dirty="0" smtClean="0"/>
              <a:t> </a:t>
            </a:r>
            <a:r>
              <a:rPr lang="en-US" sz="3000" dirty="0" err="1" smtClean="0"/>
              <a:t>dintre</a:t>
            </a:r>
            <a:r>
              <a:rPr lang="en-US" sz="3000" dirty="0" smtClean="0"/>
              <a:t> </a:t>
            </a:r>
            <a:r>
              <a:rPr lang="en-US" sz="3000" dirty="0" err="1" smtClean="0"/>
              <a:t>cei</a:t>
            </a:r>
            <a:r>
              <a:rPr lang="en-US" sz="3000" dirty="0" smtClean="0"/>
              <a:t> </a:t>
            </a:r>
            <a:r>
              <a:rPr lang="en-US" sz="3000" dirty="0" err="1" smtClean="0"/>
              <a:t>mai</a:t>
            </a:r>
            <a:r>
              <a:rPr lang="en-US" sz="3000" dirty="0" smtClean="0"/>
              <a:t> </a:t>
            </a:r>
            <a:r>
              <a:rPr lang="en-US" sz="3000" dirty="0" err="1" smtClean="0"/>
              <a:t>influenti</a:t>
            </a:r>
            <a:r>
              <a:rPr lang="en-US" sz="3000" dirty="0" smtClean="0"/>
              <a:t> </a:t>
            </a:r>
            <a:r>
              <a:rPr lang="en-US" sz="3000" dirty="0" err="1" smtClean="0"/>
              <a:t>oameni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/>
              <a:t>d</a:t>
            </a:r>
            <a:r>
              <a:rPr lang="en-US" sz="3000" dirty="0" smtClean="0"/>
              <a:t>e </a:t>
            </a:r>
            <a:r>
              <a:rPr lang="en-US" sz="3000" dirty="0" err="1" smtClean="0"/>
              <a:t>stiinta</a:t>
            </a:r>
            <a:r>
              <a:rPr lang="en-US" sz="3000" dirty="0" smtClean="0"/>
              <a:t> ,</a:t>
            </a:r>
            <a:r>
              <a:rPr lang="en-US" sz="3000" dirty="0" err="1" smtClean="0"/>
              <a:t>si</a:t>
            </a:r>
            <a:r>
              <a:rPr lang="en-US" sz="3000" dirty="0" smtClean="0"/>
              <a:t> o </a:t>
            </a:r>
            <a:r>
              <a:rPr lang="en-US" sz="3000" dirty="0" err="1" smtClean="0"/>
              <a:t>figura</a:t>
            </a:r>
            <a:r>
              <a:rPr lang="en-US" sz="3000" dirty="0" smtClean="0"/>
              <a:t> </a:t>
            </a:r>
            <a:r>
              <a:rPr lang="en-US" sz="3000" dirty="0" err="1" smtClean="0"/>
              <a:t>cheie</a:t>
            </a:r>
            <a:r>
              <a:rPr lang="en-US" sz="3000" dirty="0" smtClean="0"/>
              <a:t> in </a:t>
            </a:r>
            <a:r>
              <a:rPr lang="en-US" sz="3000" dirty="0" err="1" smtClean="0"/>
              <a:t>revolutia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err="1" smtClean="0"/>
              <a:t>stiintei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GB" sz="3000" dirty="0" smtClean="0"/>
          </a:p>
          <a:p>
            <a:r>
              <a:rPr lang="en-US" sz="3000" dirty="0" smtClean="0"/>
              <a:t>Newton a </a:t>
            </a:r>
            <a:r>
              <a:rPr lang="en-US" sz="3000" dirty="0" err="1" smtClean="0"/>
              <a:t>formulat</a:t>
            </a:r>
            <a:r>
              <a:rPr lang="en-US" sz="3000" dirty="0" smtClean="0"/>
              <a:t> </a:t>
            </a:r>
            <a:r>
              <a:rPr lang="en-US" sz="3000" b="1" u="sng" dirty="0" err="1" smtClean="0"/>
              <a:t>legile</a:t>
            </a:r>
            <a:r>
              <a:rPr lang="en-US" sz="3000" b="1" u="sng" dirty="0" smtClean="0"/>
              <a:t> </a:t>
            </a:r>
            <a:r>
              <a:rPr lang="en-US" sz="3000" b="1" u="sng" dirty="0" err="1" smtClean="0"/>
              <a:t>miscarii</a:t>
            </a:r>
            <a:r>
              <a:rPr lang="en-US" sz="3000" dirty="0"/>
              <a:t> </a:t>
            </a:r>
            <a:r>
              <a:rPr lang="en-US" sz="3000" dirty="0" err="1" smtClean="0"/>
              <a:t>si</a:t>
            </a:r>
            <a:r>
              <a:rPr lang="en-US" sz="3000" dirty="0" smtClean="0"/>
              <a:t> </a:t>
            </a:r>
            <a:r>
              <a:rPr lang="en-US" sz="3000" b="1" u="sng" dirty="0" err="1" smtClean="0"/>
              <a:t>gravitatia</a:t>
            </a:r>
            <a:r>
              <a:rPr lang="en-US" sz="3000" b="1" u="sng" dirty="0" smtClean="0"/>
              <a:t> </a:t>
            </a:r>
            <a:r>
              <a:rPr lang="en-US" sz="3000" b="1" u="sng" dirty="0" err="1" smtClean="0"/>
              <a:t>universala</a:t>
            </a:r>
            <a:r>
              <a:rPr lang="en-US" sz="3000" dirty="0" err="1" smtClean="0"/>
              <a:t>,care</a:t>
            </a:r>
            <a:r>
              <a:rPr lang="en-US" sz="3000" dirty="0" smtClean="0"/>
              <a:t> au </a:t>
            </a:r>
            <a:r>
              <a:rPr lang="en-US" sz="3000" dirty="0" err="1" smtClean="0"/>
              <a:t>dominat</a:t>
            </a:r>
            <a:r>
              <a:rPr lang="en-US" sz="3000" dirty="0" smtClean="0"/>
              <a:t> </a:t>
            </a:r>
            <a:r>
              <a:rPr lang="en-US" sz="3000" dirty="0" err="1" smtClean="0"/>
              <a:t>modul</a:t>
            </a:r>
            <a:r>
              <a:rPr lang="en-US" sz="3000" dirty="0" smtClean="0"/>
              <a:t> in care </a:t>
            </a:r>
            <a:r>
              <a:rPr lang="en-US" sz="3000" dirty="0" err="1" smtClean="0"/>
              <a:t>oamenii</a:t>
            </a:r>
            <a:r>
              <a:rPr lang="en-US" sz="3000" dirty="0" smtClean="0"/>
              <a:t> de </a:t>
            </a:r>
            <a:r>
              <a:rPr lang="en-US" sz="3000" dirty="0" err="1" smtClean="0"/>
              <a:t>stiinta</a:t>
            </a:r>
            <a:r>
              <a:rPr lang="en-US" sz="3000" dirty="0" smtClean="0"/>
              <a:t> </a:t>
            </a:r>
            <a:r>
              <a:rPr lang="en-US" sz="3000" dirty="0" err="1" smtClean="0"/>
              <a:t>percep</a:t>
            </a:r>
            <a:r>
              <a:rPr lang="en-US" sz="3000" dirty="0" smtClean="0"/>
              <a:t> </a:t>
            </a:r>
            <a:r>
              <a:rPr lang="en-US" sz="3000" dirty="0" err="1" smtClean="0"/>
              <a:t>universul</a:t>
            </a:r>
            <a:r>
              <a:rPr lang="en-US" sz="3000" dirty="0" smtClean="0"/>
              <a:t> </a:t>
            </a:r>
            <a:r>
              <a:rPr lang="en-US" sz="3000" dirty="0" err="1" smtClean="0"/>
              <a:t>fizic</a:t>
            </a:r>
            <a:r>
              <a:rPr lang="en-US" sz="3000" dirty="0" smtClean="0"/>
              <a:t>. El a </a:t>
            </a:r>
            <a:r>
              <a:rPr lang="en-US" sz="3000" dirty="0" err="1" smtClean="0"/>
              <a:t>creat</a:t>
            </a:r>
            <a:r>
              <a:rPr lang="en-US" sz="3000" dirty="0" smtClean="0"/>
              <a:t> </a:t>
            </a:r>
            <a:r>
              <a:rPr lang="en-US" sz="3000" dirty="0" err="1" smtClean="0"/>
              <a:t>cele</a:t>
            </a:r>
            <a:r>
              <a:rPr lang="en-US" sz="3000" dirty="0" smtClean="0"/>
              <a:t> “</a:t>
            </a:r>
            <a:r>
              <a:rPr lang="en-US" sz="3000" dirty="0" err="1" smtClean="0"/>
              <a:t>trei</a:t>
            </a:r>
            <a:r>
              <a:rPr lang="en-US" sz="3000" dirty="0" smtClean="0"/>
              <a:t> </a:t>
            </a:r>
            <a:r>
              <a:rPr lang="en-US" sz="3000" dirty="0" err="1" smtClean="0"/>
              <a:t>legi</a:t>
            </a:r>
            <a:r>
              <a:rPr lang="en-US" sz="3000" dirty="0" smtClean="0"/>
              <a:t> ale </a:t>
            </a:r>
            <a:r>
              <a:rPr lang="en-US" sz="3000" dirty="0" err="1" smtClean="0"/>
              <a:t>miscarii</a:t>
            </a:r>
            <a:r>
              <a:rPr lang="en-US" sz="3000" dirty="0" smtClean="0"/>
              <a:t>” care </a:t>
            </a:r>
            <a:r>
              <a:rPr lang="en-US" sz="3000" dirty="0" err="1" smtClean="0"/>
              <a:t>domina</a:t>
            </a:r>
            <a:r>
              <a:rPr lang="en-US" sz="3000" dirty="0" smtClean="0"/>
              <a:t> </a:t>
            </a:r>
            <a:r>
              <a:rPr lang="en-US" sz="3000" dirty="0" err="1" smtClean="0"/>
              <a:t>miscarea</a:t>
            </a:r>
            <a:r>
              <a:rPr lang="en-US" sz="3000" dirty="0" smtClean="0"/>
              <a:t> </a:t>
            </a:r>
            <a:r>
              <a:rPr lang="en-US" sz="3000" dirty="0" err="1" smtClean="0"/>
              <a:t>tuturor</a:t>
            </a:r>
            <a:r>
              <a:rPr lang="en-US" sz="3000" dirty="0" smtClean="0"/>
              <a:t> </a:t>
            </a:r>
            <a:r>
              <a:rPr lang="en-US" sz="3000" dirty="0" err="1" smtClean="0"/>
              <a:t>obiectelor</a:t>
            </a:r>
            <a:r>
              <a:rPr lang="en-US" sz="3000" dirty="0" smtClean="0"/>
              <a:t> la </a:t>
            </a:r>
            <a:r>
              <a:rPr lang="en-US" sz="3000" dirty="0" err="1" smtClean="0"/>
              <a:t>orice</a:t>
            </a:r>
            <a:r>
              <a:rPr lang="en-US" sz="3000" dirty="0" smtClean="0"/>
              <a:t> moment de </a:t>
            </a:r>
            <a:r>
              <a:rPr lang="en-US" sz="3000" dirty="0" err="1" smtClean="0"/>
              <a:t>timp</a:t>
            </a:r>
            <a:r>
              <a:rPr lang="en-US" sz="3000" dirty="0" smtClean="0"/>
              <a:t> </a:t>
            </a:r>
            <a:r>
              <a:rPr lang="en-US" sz="3000" dirty="0" err="1" smtClean="0"/>
              <a:t>si</a:t>
            </a:r>
            <a:r>
              <a:rPr lang="en-US" sz="3000" dirty="0" smtClean="0"/>
              <a:t> in </a:t>
            </a:r>
            <a:r>
              <a:rPr lang="en-US" sz="3000" dirty="0" err="1" smtClean="0"/>
              <a:t>orice</a:t>
            </a:r>
            <a:r>
              <a:rPr lang="en-US" sz="3000" dirty="0" smtClean="0"/>
              <a:t> </a:t>
            </a:r>
            <a:r>
              <a:rPr lang="en-US" sz="3000" dirty="0" err="1" smtClean="0"/>
              <a:t>circumstanta</a:t>
            </a:r>
            <a:r>
              <a:rPr lang="en-US" sz="3000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1484784"/>
            <a:ext cx="1781802" cy="24540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US" sz="3000" b="1" u="sng" dirty="0" smtClean="0"/>
              <a:t>Prima </a:t>
            </a:r>
            <a:r>
              <a:rPr lang="en-US" sz="3000" b="1" u="sng" dirty="0" err="1" smtClean="0"/>
              <a:t>lege</a:t>
            </a:r>
            <a:r>
              <a:rPr lang="en-US" sz="3000" b="1" u="sng" dirty="0" smtClean="0"/>
              <a:t> a </a:t>
            </a:r>
            <a:r>
              <a:rPr lang="en-US" sz="3000" b="1" u="sng" dirty="0" err="1" smtClean="0"/>
              <a:t>lui</a:t>
            </a:r>
            <a:r>
              <a:rPr lang="en-US" sz="3000" b="1" u="sng" dirty="0" smtClean="0"/>
              <a:t> Newton: </a:t>
            </a:r>
            <a:r>
              <a:rPr lang="en-US" sz="3000" dirty="0" smtClean="0"/>
              <a:t>Un </a:t>
            </a:r>
            <a:r>
              <a:rPr lang="en-US" sz="3000" dirty="0" err="1" smtClean="0"/>
              <a:t>obiect</a:t>
            </a:r>
            <a:r>
              <a:rPr lang="en-US" sz="3000" dirty="0" smtClean="0"/>
              <a:t> </a:t>
            </a:r>
            <a:r>
              <a:rPr lang="en-US" sz="3000" dirty="0" err="1" smtClean="0"/>
              <a:t>aflat</a:t>
            </a:r>
            <a:r>
              <a:rPr lang="en-US" sz="3000" dirty="0" smtClean="0"/>
              <a:t> in </a:t>
            </a:r>
            <a:r>
              <a:rPr lang="en-US" sz="3000" dirty="0" err="1" smtClean="0"/>
              <a:t>repaus</a:t>
            </a:r>
            <a:r>
              <a:rPr lang="en-US" sz="3000" dirty="0" smtClean="0"/>
              <a:t> </a:t>
            </a:r>
            <a:r>
              <a:rPr lang="en-US" sz="3000" dirty="0" err="1" smtClean="0"/>
              <a:t>va</a:t>
            </a:r>
            <a:r>
              <a:rPr lang="en-US" sz="3000" dirty="0" smtClean="0"/>
              <a:t> </a:t>
            </a:r>
            <a:r>
              <a:rPr lang="en-US" sz="3000" dirty="0" err="1" smtClean="0"/>
              <a:t>sta</a:t>
            </a:r>
            <a:r>
              <a:rPr lang="en-US" sz="3000" dirty="0" smtClean="0"/>
              <a:t> in </a:t>
            </a:r>
            <a:r>
              <a:rPr lang="en-US" sz="3000" dirty="0" err="1" smtClean="0"/>
              <a:t>repaus</a:t>
            </a:r>
            <a:r>
              <a:rPr lang="en-US" sz="3000" dirty="0" smtClean="0"/>
              <a:t>, </a:t>
            </a:r>
            <a:r>
              <a:rPr lang="en-US" sz="3000" dirty="0" err="1" smtClean="0"/>
              <a:t>iar</a:t>
            </a:r>
            <a:r>
              <a:rPr lang="en-US" sz="3000" dirty="0" smtClean="0"/>
              <a:t> un </a:t>
            </a:r>
            <a:r>
              <a:rPr lang="en-US" sz="3000" dirty="0" err="1" smtClean="0"/>
              <a:t>obiect</a:t>
            </a:r>
            <a:r>
              <a:rPr lang="en-US" sz="3000" dirty="0" smtClean="0"/>
              <a:t> </a:t>
            </a:r>
            <a:r>
              <a:rPr lang="en-US" sz="3000" dirty="0" err="1" smtClean="0"/>
              <a:t>aflat</a:t>
            </a:r>
            <a:r>
              <a:rPr lang="en-US" sz="3000" dirty="0" smtClean="0"/>
              <a:t> in </a:t>
            </a:r>
            <a:r>
              <a:rPr lang="en-US" sz="3000" dirty="0" err="1" smtClean="0"/>
              <a:t>miscare</a:t>
            </a:r>
            <a:r>
              <a:rPr lang="en-US" sz="3000" dirty="0" smtClean="0"/>
              <a:t> </a:t>
            </a:r>
            <a:r>
              <a:rPr lang="en-US" sz="3000" dirty="0" err="1" smtClean="0"/>
              <a:t>va</a:t>
            </a:r>
            <a:r>
              <a:rPr lang="en-US" sz="3000" dirty="0" smtClean="0"/>
              <a:t> </a:t>
            </a:r>
            <a:r>
              <a:rPr lang="en-US" sz="3000" dirty="0" err="1" smtClean="0"/>
              <a:t>sta</a:t>
            </a:r>
            <a:r>
              <a:rPr lang="en-US" sz="3000" dirty="0" smtClean="0"/>
              <a:t> in </a:t>
            </a:r>
            <a:r>
              <a:rPr lang="en-US" sz="3000" dirty="0" err="1" smtClean="0"/>
              <a:t>miscare</a:t>
            </a:r>
            <a:r>
              <a:rPr lang="en-US" sz="3000" dirty="0" smtClean="0"/>
              <a:t> cu o </a:t>
            </a:r>
            <a:r>
              <a:rPr lang="en-US" sz="3000" dirty="0" err="1" smtClean="0"/>
              <a:t>viteza</a:t>
            </a:r>
            <a:r>
              <a:rPr lang="en-US" sz="3000" dirty="0" smtClean="0"/>
              <a:t> </a:t>
            </a:r>
            <a:r>
              <a:rPr lang="en-US" sz="3000" dirty="0" err="1" smtClean="0"/>
              <a:t>constanta</a:t>
            </a:r>
            <a:r>
              <a:rPr lang="en-US" sz="3000" dirty="0" smtClean="0"/>
              <a:t>, </a:t>
            </a:r>
            <a:r>
              <a:rPr lang="en-US" sz="3000" dirty="0" err="1" smtClean="0"/>
              <a:t>starea</a:t>
            </a:r>
            <a:r>
              <a:rPr lang="en-US" sz="3000" dirty="0" smtClean="0"/>
              <a:t> </a:t>
            </a:r>
            <a:r>
              <a:rPr lang="en-US" sz="3000" dirty="0" err="1" smtClean="0"/>
              <a:t>schimbandu</a:t>
            </a:r>
            <a:r>
              <a:rPr lang="en-US" sz="3000" dirty="0" smtClean="0"/>
              <a:t>-se </a:t>
            </a:r>
            <a:r>
              <a:rPr lang="en-US" sz="3000" dirty="0" err="1" smtClean="0"/>
              <a:t>doar</a:t>
            </a:r>
            <a:r>
              <a:rPr lang="en-US" sz="3000" dirty="0" smtClean="0"/>
              <a:t> </a:t>
            </a:r>
            <a:r>
              <a:rPr lang="en-US" sz="3000" dirty="0" err="1" smtClean="0"/>
              <a:t>daca</a:t>
            </a:r>
            <a:r>
              <a:rPr lang="en-US" sz="3000" dirty="0" smtClean="0"/>
              <a:t> se </a:t>
            </a:r>
            <a:r>
              <a:rPr lang="en-US" sz="3000" dirty="0" err="1" smtClean="0"/>
              <a:t>actioneaza</a:t>
            </a:r>
            <a:r>
              <a:rPr lang="en-US" sz="3000" dirty="0" smtClean="0"/>
              <a:t> </a:t>
            </a:r>
            <a:r>
              <a:rPr lang="en-US" sz="3000" dirty="0" err="1" smtClean="0"/>
              <a:t>asupra</a:t>
            </a:r>
            <a:r>
              <a:rPr lang="en-US" sz="3000" dirty="0" smtClean="0"/>
              <a:t> </a:t>
            </a:r>
            <a:r>
              <a:rPr lang="en-US" sz="3000" dirty="0" err="1" smtClean="0"/>
              <a:t>obiectului</a:t>
            </a:r>
            <a:r>
              <a:rPr lang="en-US" sz="3000" dirty="0" smtClean="0"/>
              <a:t> cu o </a:t>
            </a:r>
            <a:r>
              <a:rPr lang="en-US" sz="3000" dirty="0" err="1" smtClean="0"/>
              <a:t>forta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b="1" u="sng" dirty="0" err="1" smtClean="0"/>
              <a:t>Legea</a:t>
            </a:r>
            <a:r>
              <a:rPr lang="en-US" sz="3000" b="1" u="sng" dirty="0" smtClean="0"/>
              <a:t> a </a:t>
            </a:r>
            <a:r>
              <a:rPr lang="en-US" sz="3000" b="1" u="sng" dirty="0" err="1" smtClean="0"/>
              <a:t>doua</a:t>
            </a:r>
            <a:r>
              <a:rPr lang="en-US" sz="3000" b="1" u="sng" dirty="0" smtClean="0"/>
              <a:t> a </a:t>
            </a:r>
            <a:r>
              <a:rPr lang="en-US" sz="3000" b="1" u="sng" dirty="0" err="1" smtClean="0"/>
              <a:t>lui</a:t>
            </a:r>
            <a:r>
              <a:rPr lang="en-US" sz="3000" b="1" u="sng" dirty="0" smtClean="0"/>
              <a:t> Newton: </a:t>
            </a:r>
            <a:r>
              <a:rPr lang="en-US" sz="3000" dirty="0" err="1" smtClean="0"/>
              <a:t>Forta</a:t>
            </a:r>
            <a:r>
              <a:rPr lang="en-US" sz="3000" dirty="0" smtClean="0"/>
              <a:t> </a:t>
            </a:r>
            <a:r>
              <a:rPr lang="en-US" sz="3000" dirty="0" err="1" smtClean="0"/>
              <a:t>este</a:t>
            </a:r>
            <a:r>
              <a:rPr lang="en-US" sz="3000" dirty="0" smtClean="0"/>
              <a:t> </a:t>
            </a:r>
            <a:r>
              <a:rPr lang="en-US" sz="3000" dirty="0" err="1" smtClean="0"/>
              <a:t>egala</a:t>
            </a:r>
            <a:r>
              <a:rPr lang="en-US" sz="3000" dirty="0" smtClean="0"/>
              <a:t> cu masa </a:t>
            </a:r>
            <a:r>
              <a:rPr lang="en-US" sz="3000" dirty="0" err="1" smtClean="0"/>
              <a:t>inmultita</a:t>
            </a:r>
            <a:r>
              <a:rPr lang="en-US" sz="3000" dirty="0" smtClean="0"/>
              <a:t> cu </a:t>
            </a:r>
            <a:r>
              <a:rPr lang="en-US" sz="3000" dirty="0" err="1" smtClean="0"/>
              <a:t>acceleratia</a:t>
            </a:r>
            <a:r>
              <a:rPr lang="en-US" sz="3000" dirty="0" smtClean="0"/>
              <a:t>.</a:t>
            </a:r>
            <a:endParaRPr lang="en-US" sz="3000" dirty="0"/>
          </a:p>
          <a:p>
            <a:r>
              <a:rPr lang="en-US" sz="3000" b="1" u="sng" dirty="0" err="1" smtClean="0"/>
              <a:t>Legea</a:t>
            </a:r>
            <a:r>
              <a:rPr lang="en-US" sz="3000" b="1" u="sng" dirty="0" smtClean="0"/>
              <a:t> a </a:t>
            </a:r>
            <a:r>
              <a:rPr lang="en-US" sz="3000" b="1" u="sng" dirty="0" err="1" smtClean="0"/>
              <a:t>treia</a:t>
            </a:r>
            <a:r>
              <a:rPr lang="en-US" sz="3000" b="1" u="sng" dirty="0" smtClean="0"/>
              <a:t> a </a:t>
            </a:r>
            <a:r>
              <a:rPr lang="en-US" sz="3000" b="1" u="sng" dirty="0" err="1" smtClean="0"/>
              <a:t>lui</a:t>
            </a:r>
            <a:r>
              <a:rPr lang="en-US" sz="3000" b="1" u="sng" dirty="0" smtClean="0"/>
              <a:t> Newton: </a:t>
            </a:r>
            <a:r>
              <a:rPr lang="en-US" sz="3000" dirty="0" smtClean="0"/>
              <a:t> </a:t>
            </a:r>
            <a:r>
              <a:rPr lang="en-US" sz="3000" dirty="0" err="1" smtClean="0"/>
              <a:t>Pentru</a:t>
            </a:r>
            <a:r>
              <a:rPr lang="en-US" sz="3000" dirty="0" smtClean="0"/>
              <a:t> </a:t>
            </a:r>
            <a:r>
              <a:rPr lang="en-US" sz="3000" dirty="0" err="1" smtClean="0"/>
              <a:t>fiecare</a:t>
            </a:r>
            <a:r>
              <a:rPr lang="en-US" sz="3000" dirty="0" smtClean="0"/>
              <a:t> </a:t>
            </a:r>
            <a:r>
              <a:rPr lang="en-US" sz="3000" dirty="0" err="1" smtClean="0"/>
              <a:t>actiune</a:t>
            </a:r>
            <a:r>
              <a:rPr lang="en-US" sz="3000" dirty="0" smtClean="0"/>
              <a:t> </a:t>
            </a:r>
            <a:r>
              <a:rPr lang="en-US" sz="3000" dirty="0" err="1" smtClean="0"/>
              <a:t>exista</a:t>
            </a:r>
            <a:r>
              <a:rPr lang="en-US" sz="3000" dirty="0" smtClean="0"/>
              <a:t> o </a:t>
            </a:r>
            <a:r>
              <a:rPr lang="en-US" sz="3000" dirty="0" err="1" smtClean="0"/>
              <a:t>reactiune</a:t>
            </a:r>
            <a:r>
              <a:rPr lang="en-US" sz="3000" dirty="0" smtClean="0"/>
              <a:t> </a:t>
            </a:r>
            <a:r>
              <a:rPr lang="en-US" sz="3000" dirty="0" err="1" smtClean="0"/>
              <a:t>egala</a:t>
            </a:r>
            <a:r>
              <a:rPr lang="en-US" sz="3000" dirty="0" smtClean="0"/>
              <a:t> </a:t>
            </a:r>
            <a:r>
              <a:rPr lang="en-US" sz="3000" dirty="0" err="1" smtClean="0"/>
              <a:t>dar</a:t>
            </a:r>
            <a:r>
              <a:rPr lang="en-US" sz="3000" dirty="0" smtClean="0"/>
              <a:t> </a:t>
            </a:r>
            <a:r>
              <a:rPr lang="en-US" sz="3000" dirty="0" err="1" smtClean="0"/>
              <a:t>opusa</a:t>
            </a:r>
            <a:r>
              <a:rPr lang="en-US" sz="3000" dirty="0" smtClean="0"/>
              <a:t>.</a:t>
            </a:r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991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363272" cy="62407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A </a:t>
            </a:r>
            <a:r>
              <a:rPr lang="en-US" sz="3000" b="1" dirty="0" err="1" smtClean="0"/>
              <a:t>doua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lege</a:t>
            </a:r>
            <a:r>
              <a:rPr lang="en-US" sz="3000" b="1" dirty="0" smtClean="0"/>
              <a:t> a </a:t>
            </a:r>
            <a:r>
              <a:rPr lang="en-US" sz="3000" b="1" dirty="0" err="1" smtClean="0"/>
              <a:t>miscarii</a:t>
            </a:r>
            <a:r>
              <a:rPr lang="en-US" sz="3000" b="1" dirty="0" smtClean="0"/>
              <a:t>:</a:t>
            </a:r>
          </a:p>
          <a:p>
            <a:pPr marL="0" indent="0" algn="ctr">
              <a:buNone/>
            </a:pPr>
            <a:endParaRPr lang="en-US" sz="3000" dirty="0"/>
          </a:p>
          <a:p>
            <a:r>
              <a:rPr lang="en-US" sz="3000" i="1" dirty="0" err="1" smtClean="0">
                <a:solidFill>
                  <a:schemeClr val="accent6">
                    <a:lumMod val="50000"/>
                  </a:schemeClr>
                </a:solidFill>
              </a:rPr>
              <a:t>Forta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i="1" dirty="0" err="1" smtClean="0">
                <a:solidFill>
                  <a:schemeClr val="accent6">
                    <a:lumMod val="50000"/>
                  </a:schemeClr>
                </a:solidFill>
              </a:rPr>
              <a:t>neta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 (F) a </a:t>
            </a:r>
            <a:r>
              <a:rPr lang="en-US" sz="3000" i="1" dirty="0" err="1" smtClean="0">
                <a:solidFill>
                  <a:schemeClr val="accent6">
                    <a:lumMod val="50000"/>
                  </a:schemeClr>
                </a:solidFill>
              </a:rPr>
              <a:t>unui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i="1" dirty="0" err="1" smtClean="0">
                <a:solidFill>
                  <a:schemeClr val="accent6">
                    <a:lumMod val="50000"/>
                  </a:schemeClr>
                </a:solidFill>
              </a:rPr>
              <a:t>obiect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i="1" dirty="0" err="1" smtClean="0">
                <a:solidFill>
                  <a:schemeClr val="accent6">
                    <a:lumMod val="50000"/>
                  </a:schemeClr>
                </a:solidFill>
              </a:rPr>
              <a:t>este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i="1" dirty="0" err="1" smtClean="0">
                <a:solidFill>
                  <a:schemeClr val="accent6">
                    <a:lumMod val="50000"/>
                  </a:schemeClr>
                </a:solidFill>
              </a:rPr>
              <a:t>egala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 cu </a:t>
            </a:r>
            <a:r>
              <a:rPr lang="en-US" sz="3000" i="1" dirty="0" err="1" smtClean="0">
                <a:solidFill>
                  <a:schemeClr val="accent6">
                    <a:lumMod val="50000"/>
                  </a:schemeClr>
                </a:solidFill>
              </a:rPr>
              <a:t>produsul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i="1" dirty="0" err="1" smtClean="0">
                <a:solidFill>
                  <a:schemeClr val="accent6">
                    <a:lumMod val="50000"/>
                  </a:schemeClr>
                </a:solidFill>
              </a:rPr>
              <a:t>dintre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 masa (m) </a:t>
            </a:r>
            <a:r>
              <a:rPr lang="en-US" sz="3000" i="1" dirty="0" err="1" smtClean="0">
                <a:solidFill>
                  <a:schemeClr val="accent6">
                    <a:lumMod val="50000"/>
                  </a:schemeClr>
                </a:solidFill>
              </a:rPr>
              <a:t>si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i="1" dirty="0" err="1" smtClean="0">
                <a:solidFill>
                  <a:schemeClr val="accent6">
                    <a:lumMod val="50000"/>
                  </a:schemeClr>
                </a:solidFill>
              </a:rPr>
              <a:t>acceleratia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 a (a), </a:t>
            </a:r>
            <a:r>
              <a:rPr lang="en-US" sz="3000" i="1" dirty="0" err="1" smtClean="0">
                <a:solidFill>
                  <a:schemeClr val="accent6">
                    <a:lumMod val="50000"/>
                  </a:schemeClr>
                </a:solidFill>
              </a:rPr>
              <a:t>sau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i="1" dirty="0">
                <a:solidFill>
                  <a:schemeClr val="accent6">
                    <a:lumMod val="50000"/>
                  </a:schemeClr>
                </a:solidFill>
              </a:rPr>
              <a:t>F=ma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en-US" sz="30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30602004"/>
              </p:ext>
            </p:extLst>
          </p:nvPr>
        </p:nvGraphicFramePr>
        <p:xfrm>
          <a:off x="3733800" y="2768600"/>
          <a:ext cx="1865313" cy="731838"/>
        </p:xfrm>
        <a:graphic>
          <a:graphicData uri="http://schemas.openxmlformats.org/presentationml/2006/ole">
            <p:oleObj spid="_x0000_s2102" name="Equation" r:id="rId4" imgW="576000" imgH="191880" progId="Equation.3">
              <p:embed/>
            </p:oleObj>
          </a:graphicData>
        </a:graphic>
      </p:graphicFrame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2419350" y="3705228"/>
            <a:ext cx="1806575" cy="1582426"/>
            <a:chOff x="500" y="1961"/>
            <a:chExt cx="1138" cy="1363"/>
          </a:xfrm>
        </p:grpSpPr>
        <p:sp>
          <p:nvSpPr>
            <p:cNvPr id="8" name="Rectangle 40"/>
            <p:cNvSpPr>
              <a:spLocks noChangeArrowheads="1"/>
            </p:cNvSpPr>
            <p:nvPr/>
          </p:nvSpPr>
          <p:spPr bwMode="auto">
            <a:xfrm>
              <a:off x="500" y="2184"/>
              <a:ext cx="1138" cy="1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9pPr>
            </a:lstStyle>
            <a:p>
              <a:pPr algn="l"/>
              <a:r>
                <a:rPr lang="ja-JP" altLang="en-US" sz="2000" b="1" dirty="0">
                  <a:solidFill>
                    <a:srgbClr val="990099"/>
                  </a:solidFill>
                </a:rPr>
                <a:t>“</a:t>
              </a:r>
              <a:r>
                <a:rPr lang="en-US" altLang="ja-JP" sz="2000" b="1" dirty="0">
                  <a:solidFill>
                    <a:srgbClr val="990099"/>
                  </a:solidFill>
                </a:rPr>
                <a:t>sigma</a:t>
              </a:r>
              <a:r>
                <a:rPr lang="ja-JP" altLang="en-US" sz="2000" b="1" dirty="0">
                  <a:solidFill>
                    <a:srgbClr val="990099"/>
                  </a:solidFill>
                </a:rPr>
                <a:t>”</a:t>
              </a:r>
              <a:r>
                <a:rPr lang="en-US" altLang="ja-JP" sz="2000" b="1" dirty="0">
                  <a:solidFill>
                    <a:srgbClr val="990099"/>
                  </a:solidFill>
                </a:rPr>
                <a:t> = </a:t>
              </a:r>
              <a:r>
                <a:rPr lang="en-US" altLang="ja-JP" sz="2000" b="1" dirty="0" err="1" smtClean="0">
                  <a:solidFill>
                    <a:srgbClr val="990099"/>
                  </a:solidFill>
                </a:rPr>
                <a:t>suma</a:t>
              </a:r>
              <a:r>
                <a:rPr lang="en-US" altLang="ja-JP" sz="2000" b="1" dirty="0" smtClean="0">
                  <a:solidFill>
                    <a:srgbClr val="990099"/>
                  </a:solidFill>
                </a:rPr>
                <a:t> </a:t>
              </a:r>
              <a:r>
                <a:rPr lang="en-US" altLang="ja-JP" sz="2000" b="1" dirty="0" err="1" smtClean="0">
                  <a:solidFill>
                    <a:srgbClr val="990099"/>
                  </a:solidFill>
                </a:rPr>
                <a:t>tuturor</a:t>
              </a:r>
              <a:r>
                <a:rPr lang="en-US" altLang="ja-JP" sz="2000" b="1" dirty="0" smtClean="0">
                  <a:solidFill>
                    <a:srgbClr val="990099"/>
                  </a:solidFill>
                </a:rPr>
                <a:t> </a:t>
              </a:r>
              <a:r>
                <a:rPr lang="en-US" altLang="ja-JP" sz="2000" b="1" dirty="0" err="1" smtClean="0">
                  <a:solidFill>
                    <a:srgbClr val="990099"/>
                  </a:solidFill>
                </a:rPr>
                <a:t>fortelor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, </a:t>
              </a:r>
              <a:r>
                <a:rPr lang="en-US" altLang="el-GR" sz="2000" b="1" dirty="0" err="1" smtClean="0">
                  <a:solidFill>
                    <a:srgbClr val="990099"/>
                  </a:solidFill>
                </a:rPr>
                <a:t>sau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 </a:t>
              </a:r>
              <a:r>
                <a:rPr lang="en-US" altLang="el-GR" sz="2000" b="1" dirty="0" err="1" smtClean="0">
                  <a:solidFill>
                    <a:srgbClr val="990099"/>
                  </a:solidFill>
                </a:rPr>
                <a:t>forta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 </a:t>
              </a:r>
              <a:r>
                <a:rPr lang="en-US" altLang="el-GR" sz="2000" b="1" dirty="0" err="1" smtClean="0">
                  <a:solidFill>
                    <a:srgbClr val="990099"/>
                  </a:solidFill>
                </a:rPr>
                <a:t>neta</a:t>
              </a:r>
              <a:endParaRPr lang="en-US" altLang="el-GR" sz="2000" b="1" dirty="0">
                <a:solidFill>
                  <a:srgbClr val="990099"/>
                </a:solidFill>
              </a:endParaRPr>
            </a:p>
          </p:txBody>
        </p:sp>
        <p:sp>
          <p:nvSpPr>
            <p:cNvPr id="9" name="Line 41"/>
            <p:cNvSpPr>
              <a:spLocks noChangeShapeType="1"/>
            </p:cNvSpPr>
            <p:nvPr/>
          </p:nvSpPr>
          <p:spPr bwMode="auto">
            <a:xfrm flipV="1">
              <a:off x="1096" y="1961"/>
              <a:ext cx="268" cy="224"/>
            </a:xfrm>
            <a:prstGeom prst="line">
              <a:avLst/>
            </a:prstGeom>
            <a:noFill/>
            <a:ln w="38100">
              <a:solidFill>
                <a:srgbClr val="99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5238753" y="3700463"/>
            <a:ext cx="2297115" cy="1131887"/>
            <a:chOff x="1700" y="1936"/>
            <a:chExt cx="1447" cy="713"/>
          </a:xfrm>
        </p:grpSpPr>
        <p:sp>
          <p:nvSpPr>
            <p:cNvPr id="11" name="Rectangle 42"/>
            <p:cNvSpPr>
              <a:spLocks noChangeArrowheads="1"/>
            </p:cNvSpPr>
            <p:nvPr/>
          </p:nvSpPr>
          <p:spPr bwMode="auto">
            <a:xfrm>
              <a:off x="1700" y="2184"/>
              <a:ext cx="1447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el-GR" sz="2000" b="1" i="1" dirty="0">
                  <a:solidFill>
                    <a:srgbClr val="990099"/>
                  </a:solidFill>
                </a:rPr>
                <a:t>F</a:t>
              </a:r>
              <a:r>
                <a:rPr lang="en-US" altLang="el-GR" sz="2000" b="1" dirty="0">
                  <a:solidFill>
                    <a:srgbClr val="990099"/>
                  </a:solidFill>
                </a:rPr>
                <a:t> </a:t>
              </a:r>
              <a:r>
                <a:rPr lang="en-US" altLang="el-GR" sz="2000" b="1" dirty="0" err="1" smtClean="0">
                  <a:solidFill>
                    <a:srgbClr val="990099"/>
                  </a:solidFill>
                </a:rPr>
                <a:t>si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 </a:t>
              </a:r>
              <a:r>
                <a:rPr lang="en-US" altLang="el-GR" sz="2000" b="1" i="1" dirty="0">
                  <a:solidFill>
                    <a:srgbClr val="990099"/>
                  </a:solidFill>
                </a:rPr>
                <a:t>a</a:t>
              </a:r>
              <a:endParaRPr lang="en-US" altLang="el-GR" sz="2000" b="1" dirty="0">
                <a:solidFill>
                  <a:srgbClr val="990099"/>
                </a:solidFill>
              </a:endParaRPr>
            </a:p>
            <a:p>
              <a:pPr>
                <a:lnSpc>
                  <a:spcPct val="70000"/>
                </a:lnSpc>
              </a:pPr>
              <a:r>
                <a:rPr lang="en-US" altLang="el-GR" sz="2000" b="1" dirty="0" err="1">
                  <a:solidFill>
                    <a:srgbClr val="990099"/>
                  </a:solidFill>
                </a:rPr>
                <a:t>s</a:t>
              </a:r>
              <a:r>
                <a:rPr lang="en-US" altLang="el-GR" sz="2000" b="1" dirty="0" err="1" smtClean="0">
                  <a:solidFill>
                    <a:srgbClr val="990099"/>
                  </a:solidFill>
                </a:rPr>
                <a:t>unt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 </a:t>
              </a:r>
              <a:r>
                <a:rPr lang="en-US" altLang="el-GR" sz="2000" b="1" dirty="0" err="1" smtClean="0">
                  <a:solidFill>
                    <a:srgbClr val="990099"/>
                  </a:solidFill>
                </a:rPr>
                <a:t>vectori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,</a:t>
              </a:r>
              <a:endParaRPr lang="en-US" altLang="el-GR" sz="2000" b="1" dirty="0">
                <a:solidFill>
                  <a:srgbClr val="990099"/>
                </a:solidFill>
              </a:endParaRPr>
            </a:p>
            <a:p>
              <a:pPr>
                <a:lnSpc>
                  <a:spcPct val="70000"/>
                </a:lnSpc>
              </a:pPr>
              <a:r>
                <a:rPr lang="en-US" altLang="el-GR" sz="2000" b="1" dirty="0">
                  <a:solidFill>
                    <a:srgbClr val="990099"/>
                  </a:solidFill>
                </a:rPr>
                <a:t>m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asa </a:t>
              </a:r>
              <a:r>
                <a:rPr lang="en-US" altLang="el-GR" sz="2000" b="1" dirty="0" err="1" smtClean="0">
                  <a:solidFill>
                    <a:srgbClr val="990099"/>
                  </a:solidFill>
                </a:rPr>
                <a:t>este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 un scalar</a:t>
              </a:r>
              <a:endParaRPr lang="en-US" altLang="el-GR" sz="2000" b="1" dirty="0">
                <a:solidFill>
                  <a:srgbClr val="990099"/>
                </a:solidFill>
              </a:endParaRPr>
            </a:p>
          </p:txBody>
        </p:sp>
        <p:sp>
          <p:nvSpPr>
            <p:cNvPr id="12" name="Line 43"/>
            <p:cNvSpPr>
              <a:spLocks noChangeShapeType="1"/>
            </p:cNvSpPr>
            <p:nvPr/>
          </p:nvSpPr>
          <p:spPr bwMode="auto">
            <a:xfrm flipH="1" flipV="1">
              <a:off x="1712" y="1936"/>
              <a:ext cx="248" cy="224"/>
            </a:xfrm>
            <a:prstGeom prst="line">
              <a:avLst/>
            </a:prstGeom>
            <a:noFill/>
            <a:ln w="38100">
              <a:solidFill>
                <a:srgbClr val="99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01836716"/>
              </p:ext>
            </p:extLst>
          </p:nvPr>
        </p:nvGraphicFramePr>
        <p:xfrm>
          <a:off x="3923928" y="5085184"/>
          <a:ext cx="1581150" cy="1463675"/>
        </p:xfrm>
        <a:graphic>
          <a:graphicData uri="http://schemas.openxmlformats.org/presentationml/2006/ole">
            <p:oleObj spid="_x0000_s2103" name="Equation" r:id="rId5" imgW="484560" imgH="3931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7556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967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000" b="1" dirty="0" smtClean="0"/>
              <a:t>2nd </a:t>
            </a:r>
            <a:r>
              <a:rPr lang="en-US" sz="3000" b="1" dirty="0"/>
              <a:t>Law of </a:t>
            </a:r>
            <a:r>
              <a:rPr lang="en-US" sz="3000" b="1" dirty="0" smtClean="0"/>
              <a:t>Motion: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err="1" smtClean="0"/>
              <a:t>Cand</a:t>
            </a:r>
            <a:r>
              <a:rPr lang="en-US" sz="3000" dirty="0" smtClean="0"/>
              <a:t> masa </a:t>
            </a:r>
            <a:r>
              <a:rPr lang="en-US" sz="3000" dirty="0" err="1" smtClean="0"/>
              <a:t>este</a:t>
            </a:r>
            <a:r>
              <a:rPr lang="en-US" sz="3000" dirty="0" smtClean="0"/>
              <a:t> in </a:t>
            </a:r>
            <a:r>
              <a:rPr lang="en-US" sz="3000" dirty="0" err="1" smtClean="0"/>
              <a:t>kilograme</a:t>
            </a:r>
            <a:r>
              <a:rPr lang="en-US" sz="3000" dirty="0" smtClean="0"/>
              <a:t>(kg</a:t>
            </a:r>
            <a:r>
              <a:rPr lang="en-US" sz="3000" dirty="0"/>
              <a:t>) </a:t>
            </a:r>
            <a:r>
              <a:rPr lang="en-US" sz="3000" dirty="0" err="1" smtClean="0"/>
              <a:t>iar</a:t>
            </a:r>
            <a:r>
              <a:rPr lang="en-US" sz="3000" dirty="0" smtClean="0"/>
              <a:t> </a:t>
            </a:r>
            <a:r>
              <a:rPr lang="en-US" sz="3000" dirty="0" err="1" smtClean="0"/>
              <a:t>acceleratia</a:t>
            </a:r>
            <a:r>
              <a:rPr lang="en-US" sz="3000" dirty="0" smtClean="0"/>
              <a:t> </a:t>
            </a:r>
            <a:r>
              <a:rPr lang="en-US" sz="3000" dirty="0" err="1" smtClean="0"/>
              <a:t>este</a:t>
            </a:r>
            <a:r>
              <a:rPr lang="en-US" sz="3000" dirty="0" smtClean="0"/>
              <a:t> in m/s/s (or m/s</a:t>
            </a:r>
            <a:r>
              <a:rPr lang="en-US" sz="3000" baseline="30000" dirty="0" smtClean="0"/>
              <a:t>2</a:t>
            </a:r>
            <a:r>
              <a:rPr lang="en-US" sz="3000" dirty="0" smtClean="0"/>
              <a:t>), </a:t>
            </a:r>
            <a:r>
              <a:rPr lang="en-US" sz="3000" dirty="0" err="1" smtClean="0"/>
              <a:t>unitatea</a:t>
            </a:r>
            <a:r>
              <a:rPr lang="en-US" sz="3000" dirty="0" smtClean="0"/>
              <a:t> de </a:t>
            </a:r>
            <a:r>
              <a:rPr lang="en-US" sz="3000" dirty="0" err="1" smtClean="0"/>
              <a:t>masura</a:t>
            </a:r>
            <a:r>
              <a:rPr lang="en-US" sz="3000" dirty="0" smtClean="0"/>
              <a:t> </a:t>
            </a:r>
            <a:r>
              <a:rPr lang="en-US" sz="3000" dirty="0" err="1" smtClean="0"/>
              <a:t>este</a:t>
            </a:r>
            <a:r>
              <a:rPr lang="en-US" sz="3000" dirty="0" smtClean="0"/>
              <a:t> in </a:t>
            </a:r>
            <a:r>
              <a:rPr lang="en-US" sz="3000" dirty="0" err="1" smtClean="0"/>
              <a:t>newtoni</a:t>
            </a:r>
            <a:r>
              <a:rPr lang="en-US" sz="3000" dirty="0" smtClean="0"/>
              <a:t>(N</a:t>
            </a:r>
            <a:r>
              <a:rPr lang="en-US" sz="3000" dirty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/>
              <a:t>1 N = </a:t>
            </a:r>
            <a:r>
              <a:rPr lang="en-US" sz="3000" b="1" dirty="0" err="1" smtClean="0"/>
              <a:t>forta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necesara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pentru</a:t>
            </a:r>
            <a:r>
              <a:rPr lang="en-US" sz="3000" b="1" dirty="0" smtClean="0"/>
              <a:t> a </a:t>
            </a:r>
            <a:r>
              <a:rPr lang="en-US" sz="3000" b="1" dirty="0" err="1" smtClean="0"/>
              <a:t>accelera</a:t>
            </a:r>
            <a:r>
              <a:rPr lang="en-US" sz="3000" b="1" dirty="0" smtClean="0"/>
              <a:t> 1 </a:t>
            </a:r>
            <a:r>
              <a:rPr lang="en-US" sz="3000" b="1" dirty="0"/>
              <a:t>kg </a:t>
            </a:r>
            <a:r>
              <a:rPr lang="en-US" sz="3000" b="1" dirty="0" smtClean="0"/>
              <a:t>de masa m de </a:t>
            </a:r>
            <a:r>
              <a:rPr lang="en-US" sz="3000" b="1" dirty="0"/>
              <a:t>1 </a:t>
            </a:r>
            <a:r>
              <a:rPr lang="en-US" sz="3000" b="1" dirty="0" err="1" smtClean="0"/>
              <a:t>metru</a:t>
            </a:r>
            <a:r>
              <a:rPr lang="en-US" sz="3000" b="1" dirty="0" smtClean="0"/>
              <a:t>/</a:t>
            </a:r>
            <a:r>
              <a:rPr lang="en-US" sz="3000" b="1" dirty="0" err="1" smtClean="0"/>
              <a:t>secunda</a:t>
            </a:r>
            <a:r>
              <a:rPr lang="en-US" sz="3000" b="1" dirty="0" smtClean="0"/>
              <a:t>/</a:t>
            </a:r>
            <a:r>
              <a:rPr lang="en-US" sz="3000" b="1" dirty="0" err="1" smtClean="0"/>
              <a:t>secunda</a:t>
            </a:r>
            <a:r>
              <a:rPr lang="en-US" sz="3000" b="1" dirty="0" smtClean="0"/>
              <a:t>.</a:t>
            </a:r>
            <a:endParaRPr lang="en-GB" sz="3000" b="1" dirty="0"/>
          </a:p>
          <a:p>
            <a:pPr marL="0" indent="0">
              <a:buNone/>
            </a:pPr>
            <a:endParaRPr lang="en-US" sz="3000" u="sng" dirty="0" smtClean="0"/>
          </a:p>
          <a:p>
            <a:r>
              <a:rPr lang="en-US" sz="3000" u="sng" dirty="0" err="1" smtClean="0"/>
              <a:t>Exemplu</a:t>
            </a:r>
            <a:r>
              <a:rPr lang="en-US" sz="3000" dirty="0" smtClean="0"/>
              <a:t>: Care </a:t>
            </a:r>
            <a:r>
              <a:rPr lang="en-US" sz="3000" dirty="0" err="1" smtClean="0"/>
              <a:t>este</a:t>
            </a:r>
            <a:r>
              <a:rPr lang="en-US" sz="3000" dirty="0" smtClean="0"/>
              <a:t> </a:t>
            </a:r>
            <a:r>
              <a:rPr lang="en-US" sz="3000" dirty="0" err="1" smtClean="0"/>
              <a:t>forta</a:t>
            </a:r>
            <a:r>
              <a:rPr lang="en-US" sz="3000" dirty="0" smtClean="0"/>
              <a:t> </a:t>
            </a:r>
            <a:r>
              <a:rPr lang="en-US" sz="3000" dirty="0" err="1" smtClean="0"/>
              <a:t>necesara</a:t>
            </a:r>
            <a:r>
              <a:rPr lang="en-US" sz="3000" dirty="0" smtClean="0"/>
              <a:t> </a:t>
            </a:r>
            <a:r>
              <a:rPr lang="en-US" sz="3000" dirty="0" err="1" smtClean="0"/>
              <a:t>pentru</a:t>
            </a:r>
            <a:r>
              <a:rPr lang="en-US" sz="3000" dirty="0" smtClean="0"/>
              <a:t> a </a:t>
            </a:r>
            <a:r>
              <a:rPr lang="en-US" sz="3000" dirty="0" err="1" smtClean="0"/>
              <a:t>accelera</a:t>
            </a:r>
            <a:r>
              <a:rPr lang="en-US" sz="3000" dirty="0" smtClean="0"/>
              <a:t>  1400 de </a:t>
            </a:r>
            <a:r>
              <a:rPr lang="en-US" sz="3000" dirty="0" err="1" smtClean="0"/>
              <a:t>kilograme</a:t>
            </a:r>
            <a:r>
              <a:rPr lang="en-US" sz="3000" dirty="0" smtClean="0"/>
              <a:t> 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err="1" smtClean="0"/>
              <a:t>Aplicati</a:t>
            </a:r>
            <a:r>
              <a:rPr lang="en-US" sz="2600" dirty="0" smtClean="0"/>
              <a:t> formula </a:t>
            </a:r>
            <a:r>
              <a:rPr lang="en-US" sz="2600" dirty="0" smtClean="0">
                <a:solidFill>
                  <a:srgbClr val="FF0000"/>
                </a:solidFill>
              </a:rPr>
              <a:t>(F = ma)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err="1" smtClean="0"/>
              <a:t>Inlocuiti</a:t>
            </a:r>
            <a:r>
              <a:rPr lang="en-US" sz="2600" dirty="0" smtClean="0"/>
              <a:t> </a:t>
            </a:r>
            <a:r>
              <a:rPr lang="en-US" sz="2600" dirty="0" err="1" smtClean="0"/>
              <a:t>datele</a:t>
            </a:r>
            <a:r>
              <a:rPr lang="en-US" sz="2600" dirty="0" smtClean="0"/>
              <a:t> din </a:t>
            </a:r>
            <a:r>
              <a:rPr lang="en-US" sz="2600" dirty="0" err="1" smtClean="0"/>
              <a:t>problema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(F </a:t>
            </a:r>
            <a:r>
              <a:rPr lang="en-US" sz="2600" dirty="0">
                <a:solidFill>
                  <a:srgbClr val="FF0000"/>
                </a:solidFill>
              </a:rPr>
              <a:t>= 1400 kg x 2 </a:t>
            </a:r>
            <a:r>
              <a:rPr lang="en-US" sz="2600" dirty="0" err="1" smtClean="0">
                <a:solidFill>
                  <a:srgbClr val="FF0000"/>
                </a:solidFill>
              </a:rPr>
              <a:t>metri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pe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secunda</a:t>
            </a:r>
            <a:r>
              <a:rPr lang="en-US" sz="2600" dirty="0" smtClean="0">
                <a:solidFill>
                  <a:srgbClr val="FF0000"/>
                </a:solidFill>
              </a:rPr>
              <a:t>/</a:t>
            </a:r>
            <a:r>
              <a:rPr lang="en-US" sz="2600" dirty="0" err="1" smtClean="0">
                <a:solidFill>
                  <a:srgbClr val="FF0000"/>
                </a:solidFill>
              </a:rPr>
              <a:t>secunda</a:t>
            </a:r>
            <a:r>
              <a:rPr lang="en-US" sz="2600" dirty="0" smtClean="0">
                <a:solidFill>
                  <a:srgbClr val="FF0000"/>
                </a:solidFill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err="1" smtClean="0"/>
              <a:t>Calculati</a:t>
            </a:r>
            <a:r>
              <a:rPr lang="en-US" sz="2600" dirty="0" smtClean="0"/>
              <a:t> </a:t>
            </a:r>
            <a:r>
              <a:rPr lang="en-US" sz="2600" dirty="0" err="1" smtClean="0"/>
              <a:t>solutia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(2800 kg-</a:t>
            </a:r>
            <a:r>
              <a:rPr lang="en-US" sz="2600" dirty="0" err="1" smtClean="0">
                <a:solidFill>
                  <a:srgbClr val="FF0000"/>
                </a:solidFill>
              </a:rPr>
              <a:t>metri</a:t>
            </a:r>
            <a:r>
              <a:rPr lang="en-US" sz="2600" dirty="0" smtClean="0">
                <a:solidFill>
                  <a:srgbClr val="FF0000"/>
                </a:solidFill>
              </a:rPr>
              <a:t>/</a:t>
            </a:r>
            <a:r>
              <a:rPr lang="en-US" sz="2600" dirty="0" err="1" smtClean="0">
                <a:solidFill>
                  <a:srgbClr val="FF0000"/>
                </a:solidFill>
              </a:rPr>
              <a:t>secunda</a:t>
            </a:r>
            <a:r>
              <a:rPr lang="en-US" sz="2600" dirty="0" smtClean="0">
                <a:solidFill>
                  <a:srgbClr val="FF0000"/>
                </a:solidFill>
              </a:rPr>
              <a:t>/</a:t>
            </a:r>
            <a:r>
              <a:rPr lang="en-US" sz="2600" dirty="0" err="1" smtClean="0">
                <a:solidFill>
                  <a:srgbClr val="FF0000"/>
                </a:solidFill>
              </a:rPr>
              <a:t>secunda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sau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</a:rPr>
              <a:t>2800 </a:t>
            </a:r>
            <a:r>
              <a:rPr lang="en-US" sz="2600" dirty="0" smtClean="0">
                <a:solidFill>
                  <a:srgbClr val="FF0000"/>
                </a:solidFill>
              </a:rPr>
              <a:t>N)</a:t>
            </a:r>
            <a:endParaRPr lang="en-US" sz="2600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805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A </a:t>
            </a:r>
            <a:r>
              <a:rPr lang="en-US" sz="3000" b="1" dirty="0" err="1" smtClean="0"/>
              <a:t>doua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lege</a:t>
            </a:r>
            <a:r>
              <a:rPr lang="en-US" sz="3000" b="1" dirty="0" smtClean="0"/>
              <a:t> a </a:t>
            </a:r>
            <a:r>
              <a:rPr lang="en-US" sz="3000" b="1" dirty="0" err="1" smtClean="0"/>
              <a:t>miscarii</a:t>
            </a:r>
            <a:r>
              <a:rPr lang="en-US" sz="3000" b="1" dirty="0" smtClean="0"/>
              <a:t>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err="1" smtClean="0"/>
              <a:t>Aceasta</a:t>
            </a:r>
            <a:r>
              <a:rPr lang="en-US" sz="3000" dirty="0" smtClean="0"/>
              <a:t> </a:t>
            </a:r>
            <a:r>
              <a:rPr lang="en-US" sz="3000" dirty="0" err="1" smtClean="0"/>
              <a:t>lege</a:t>
            </a:r>
            <a:r>
              <a:rPr lang="en-US" sz="3000" dirty="0" smtClean="0"/>
              <a:t> </a:t>
            </a:r>
            <a:r>
              <a:rPr lang="en-US" sz="3000" dirty="0" err="1" smtClean="0"/>
              <a:t>demonstreaza</a:t>
            </a:r>
            <a:r>
              <a:rPr lang="en-US" sz="3000" dirty="0" smtClean="0"/>
              <a:t> ca </a:t>
            </a:r>
            <a:r>
              <a:rPr lang="en-US" sz="3000" dirty="0" err="1" smtClean="0"/>
              <a:t>mase</a:t>
            </a:r>
            <a:r>
              <a:rPr lang="en-US" sz="3000" dirty="0" smtClean="0"/>
              <a:t> </a:t>
            </a:r>
            <a:r>
              <a:rPr lang="en-US" sz="3000" dirty="0" err="1" smtClean="0"/>
              <a:t>diferite</a:t>
            </a:r>
            <a:r>
              <a:rPr lang="en-US" sz="3000" dirty="0" smtClean="0"/>
              <a:t> </a:t>
            </a:r>
            <a:r>
              <a:rPr lang="en-US" sz="3000" dirty="0" err="1" smtClean="0"/>
              <a:t>accelereaza</a:t>
            </a:r>
            <a:r>
              <a:rPr lang="en-US" sz="3000" dirty="0" smtClean="0"/>
              <a:t> </a:t>
            </a:r>
            <a:r>
              <a:rPr lang="en-US" sz="3000" dirty="0" err="1" smtClean="0"/>
              <a:t>asupra</a:t>
            </a:r>
            <a:r>
              <a:rPr lang="en-US" sz="3000" dirty="0" smtClean="0"/>
              <a:t> </a:t>
            </a:r>
            <a:r>
              <a:rPr lang="en-US" sz="3000" dirty="0" err="1" smtClean="0"/>
              <a:t>pamantului</a:t>
            </a:r>
            <a:r>
              <a:rPr lang="en-US" sz="3000" dirty="0" smtClean="0"/>
              <a:t> </a:t>
            </a:r>
            <a:r>
              <a:rPr lang="en-US" sz="3000" b="1" u="sng" dirty="0" smtClean="0"/>
              <a:t>in </a:t>
            </a:r>
            <a:r>
              <a:rPr lang="en-US" sz="3000" b="1" u="sng" dirty="0" err="1" smtClean="0"/>
              <a:t>acelasi</a:t>
            </a:r>
            <a:r>
              <a:rPr lang="en-US" sz="3000" b="1" u="sng" dirty="0" smtClean="0"/>
              <a:t> mod</a:t>
            </a:r>
            <a:r>
              <a:rPr lang="en-US" sz="3000" dirty="0" smtClean="0"/>
              <a:t>, </a:t>
            </a:r>
            <a:r>
              <a:rPr lang="en-US" sz="3000" dirty="0" err="1" smtClean="0"/>
              <a:t>chiar</a:t>
            </a:r>
            <a:r>
              <a:rPr lang="en-US" sz="3000" dirty="0" smtClean="0"/>
              <a:t> </a:t>
            </a:r>
            <a:r>
              <a:rPr lang="en-US" sz="3000" dirty="0" err="1" smtClean="0"/>
              <a:t>daca</a:t>
            </a:r>
            <a:r>
              <a:rPr lang="en-US" sz="3000" dirty="0" smtClean="0"/>
              <a:t> s-</a:t>
            </a:r>
            <a:r>
              <a:rPr lang="en-US" sz="3000" dirty="0" err="1" smtClean="0"/>
              <a:t>ar</a:t>
            </a:r>
            <a:r>
              <a:rPr lang="en-US" sz="3000" dirty="0" smtClean="0"/>
              <a:t> </a:t>
            </a:r>
            <a:r>
              <a:rPr lang="en-US" sz="3000" dirty="0" err="1" smtClean="0"/>
              <a:t>putea</a:t>
            </a:r>
            <a:r>
              <a:rPr lang="en-US" sz="3000" dirty="0" smtClean="0"/>
              <a:t> </a:t>
            </a:r>
            <a:r>
              <a:rPr lang="en-US" sz="3000" dirty="0" err="1" smtClean="0"/>
              <a:t>sa</a:t>
            </a:r>
            <a:r>
              <a:rPr lang="en-US" sz="3000" dirty="0" smtClean="0"/>
              <a:t> </a:t>
            </a:r>
            <a:r>
              <a:rPr lang="en-US" sz="3000" dirty="0" err="1" smtClean="0"/>
              <a:t>aiba</a:t>
            </a:r>
            <a:r>
              <a:rPr lang="en-US" sz="3000" dirty="0" smtClean="0"/>
              <a:t>  </a:t>
            </a:r>
            <a:r>
              <a:rPr lang="en-US" sz="3000" b="1" u="sng" dirty="0" smtClean="0"/>
              <a:t>forte </a:t>
            </a:r>
            <a:r>
              <a:rPr lang="en-US" sz="3000" b="1" u="sng" dirty="0" err="1" smtClean="0"/>
              <a:t>diferite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err="1" smtClean="0"/>
              <a:t>Obiecte</a:t>
            </a:r>
            <a:r>
              <a:rPr lang="en-US" sz="3000" dirty="0" smtClean="0"/>
              <a:t> cu </a:t>
            </a:r>
            <a:r>
              <a:rPr lang="en-US" sz="3000" dirty="0" err="1" smtClean="0"/>
              <a:t>mase</a:t>
            </a:r>
            <a:r>
              <a:rPr lang="en-US" sz="3000" dirty="0" smtClean="0"/>
              <a:t> </a:t>
            </a:r>
            <a:r>
              <a:rPr lang="en-US" sz="3000" dirty="0" err="1" smtClean="0"/>
              <a:t>diferite</a:t>
            </a:r>
            <a:r>
              <a:rPr lang="en-US" sz="3000" dirty="0" smtClean="0"/>
              <a:t> </a:t>
            </a:r>
            <a:r>
              <a:rPr lang="en-US" sz="3000" dirty="0" err="1" smtClean="0"/>
              <a:t>accelereaza</a:t>
            </a:r>
            <a:r>
              <a:rPr lang="en-US" sz="3000" dirty="0" smtClean="0"/>
              <a:t> </a:t>
            </a:r>
            <a:r>
              <a:rPr lang="en-US" sz="3000" dirty="0" err="1" smtClean="0"/>
              <a:t>asupra</a:t>
            </a:r>
            <a:r>
              <a:rPr lang="en-US" sz="3000" dirty="0" smtClean="0"/>
              <a:t> </a:t>
            </a:r>
            <a:r>
              <a:rPr lang="en-US" sz="3000" dirty="0" err="1" smtClean="0"/>
              <a:t>pamantului</a:t>
            </a:r>
            <a:r>
              <a:rPr lang="en-US" sz="3000" dirty="0" smtClean="0"/>
              <a:t> </a:t>
            </a:r>
            <a:r>
              <a:rPr lang="en-US" sz="3000" b="1" u="sng" dirty="0" smtClean="0"/>
              <a:t>in </a:t>
            </a:r>
            <a:r>
              <a:rPr lang="en-US" sz="3000" b="1" u="sng" dirty="0" err="1" smtClean="0"/>
              <a:t>acelasi</a:t>
            </a:r>
            <a:r>
              <a:rPr lang="en-US" sz="3000" b="1" u="sng" dirty="0" smtClean="0"/>
              <a:t> </a:t>
            </a:r>
            <a:r>
              <a:rPr lang="en-US" sz="3000" b="1" u="sng" dirty="0" err="1" smtClean="0"/>
              <a:t>mod</a:t>
            </a:r>
            <a:r>
              <a:rPr lang="en-US" sz="3000" dirty="0" err="1" smtClean="0"/>
              <a:t>.Datorita</a:t>
            </a:r>
            <a:r>
              <a:rPr lang="en-US" sz="3000" dirty="0" smtClean="0"/>
              <a:t> </a:t>
            </a:r>
            <a:r>
              <a:rPr lang="en-US" sz="3000" dirty="0" err="1" smtClean="0"/>
              <a:t>legii</a:t>
            </a:r>
            <a:r>
              <a:rPr lang="en-US" sz="3000" dirty="0" smtClean="0"/>
              <a:t> a </a:t>
            </a:r>
            <a:r>
              <a:rPr lang="en-US" sz="3000" dirty="0" err="1" smtClean="0"/>
              <a:t>doua</a:t>
            </a:r>
            <a:r>
              <a:rPr lang="en-US" sz="3000" dirty="0" smtClean="0"/>
              <a:t>, </a:t>
            </a:r>
            <a:r>
              <a:rPr lang="en-US" sz="3000" dirty="0" err="1" smtClean="0"/>
              <a:t>ele</a:t>
            </a:r>
            <a:r>
              <a:rPr lang="en-US" sz="3000" dirty="0" smtClean="0"/>
              <a:t> </a:t>
            </a:r>
            <a:r>
              <a:rPr lang="en-US" sz="3000" b="1" u="sng" dirty="0" smtClean="0"/>
              <a:t>nu </a:t>
            </a:r>
            <a:r>
              <a:rPr lang="en-US" sz="3000" b="1" u="sng" dirty="0" err="1" smtClean="0"/>
              <a:t>lovesc</a:t>
            </a:r>
            <a:r>
              <a:rPr lang="en-US" sz="3000" b="1" u="sng" dirty="0" smtClean="0"/>
              <a:t> </a:t>
            </a:r>
            <a:r>
              <a:rPr lang="en-US" sz="3000" b="1" u="sng" dirty="0" err="1" smtClean="0"/>
              <a:t>pamantul</a:t>
            </a:r>
            <a:r>
              <a:rPr lang="en-US" sz="3000" b="1" u="sng" dirty="0" smtClean="0"/>
              <a:t> cu </a:t>
            </a:r>
            <a:r>
              <a:rPr lang="en-US" sz="3000" b="1" u="sng" dirty="0" err="1" smtClean="0"/>
              <a:t>aceeasi</a:t>
            </a:r>
            <a:r>
              <a:rPr lang="en-US" sz="3000" b="1" u="sng" dirty="0" smtClean="0"/>
              <a:t> </a:t>
            </a:r>
            <a:r>
              <a:rPr lang="en-US" sz="3000" b="1" u="sng" dirty="0" err="1" smtClean="0"/>
              <a:t>forta</a:t>
            </a:r>
            <a:r>
              <a:rPr lang="en-US" sz="3000" dirty="0" smtClean="0"/>
              <a:t>(slide-</a:t>
            </a:r>
            <a:r>
              <a:rPr lang="en-US" sz="3000" dirty="0" err="1" smtClean="0"/>
              <a:t>ul</a:t>
            </a:r>
            <a:r>
              <a:rPr lang="en-US" sz="3000" dirty="0" smtClean="0"/>
              <a:t> </a:t>
            </a:r>
            <a:r>
              <a:rPr lang="en-US" sz="3000" dirty="0" err="1" smtClean="0"/>
              <a:t>urmator</a:t>
            </a:r>
            <a:r>
              <a:rPr lang="en-US" sz="3000" dirty="0" smtClean="0"/>
              <a:t>).</a:t>
            </a:r>
            <a:endParaRPr lang="en-US" sz="3000" dirty="0"/>
          </a:p>
          <a:p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631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A </a:t>
            </a:r>
            <a:r>
              <a:rPr lang="en-US" sz="3000" b="1" dirty="0" err="1" smtClean="0"/>
              <a:t>doua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lege</a:t>
            </a:r>
            <a:r>
              <a:rPr lang="en-US" sz="3000" b="1" dirty="0" smtClean="0"/>
              <a:t> a </a:t>
            </a:r>
            <a:r>
              <a:rPr lang="en-US" sz="3000" b="1" dirty="0" err="1" smtClean="0"/>
              <a:t>miscarii</a:t>
            </a:r>
            <a:r>
              <a:rPr lang="en-US" sz="3000" b="1" dirty="0" smtClean="0"/>
              <a:t>: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7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483768" y="1268760"/>
            <a:ext cx="4038600" cy="3949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455068" y="5445224"/>
            <a:ext cx="3048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ma</a:t>
            </a:r>
          </a:p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98 N = 10 kg x 9.8 m/s/s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188868" y="5445224"/>
            <a:ext cx="266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ma</a:t>
            </a:r>
          </a:p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9.8 N = 1 kg x 9.8 m/s/s</a:t>
            </a:r>
          </a:p>
        </p:txBody>
      </p:sp>
    </p:spTree>
    <p:extLst>
      <p:ext uri="{BB962C8B-B14F-4D97-AF65-F5344CB8AC3E}">
        <p14:creationId xmlns:p14="http://schemas.microsoft.com/office/powerpoint/2010/main" xmlns="" val="2830230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A </a:t>
            </a:r>
            <a:r>
              <a:rPr lang="en-US" sz="3000" b="1" dirty="0" err="1" smtClean="0"/>
              <a:t>doua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lege</a:t>
            </a:r>
            <a:r>
              <a:rPr lang="en-US" sz="3000" b="1" dirty="0" smtClean="0"/>
              <a:t> a </a:t>
            </a:r>
            <a:r>
              <a:rPr lang="en-US" sz="3000" b="1" dirty="0" err="1" smtClean="0"/>
              <a:t>miscarii</a:t>
            </a:r>
            <a:r>
              <a:rPr lang="en-US" sz="3000" b="1" dirty="0" smtClean="0"/>
              <a:t>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err="1" smtClean="0"/>
              <a:t>Fortele</a:t>
            </a:r>
            <a:r>
              <a:rPr lang="en-US" sz="3000" dirty="0" smtClean="0"/>
              <a:t> nu </a:t>
            </a:r>
            <a:r>
              <a:rPr lang="en-US" sz="3000" dirty="0" err="1" smtClean="0"/>
              <a:t>sunt</a:t>
            </a:r>
            <a:r>
              <a:rPr lang="en-US" sz="3000" dirty="0" smtClean="0"/>
              <a:t> direct </a:t>
            </a:r>
            <a:r>
              <a:rPr lang="en-US" sz="3000" dirty="0" err="1" smtClean="0"/>
              <a:t>observabile</a:t>
            </a:r>
            <a:r>
              <a:rPr lang="en-US" sz="3000" dirty="0" smtClean="0"/>
              <a:t>, </a:t>
            </a:r>
            <a:r>
              <a:rPr lang="en-US" sz="3000" dirty="0" err="1" smtClean="0"/>
              <a:t>dar</a:t>
            </a:r>
            <a:r>
              <a:rPr lang="en-US" sz="3000" dirty="0" smtClean="0"/>
              <a:t> </a:t>
            </a:r>
            <a:r>
              <a:rPr lang="en-US" sz="3000" dirty="0" err="1" smtClean="0"/>
              <a:t>efectul</a:t>
            </a:r>
            <a:r>
              <a:rPr lang="en-US" sz="3000" dirty="0" smtClean="0"/>
              <a:t> </a:t>
            </a:r>
            <a:r>
              <a:rPr lang="en-US" sz="3000" dirty="0" err="1" smtClean="0"/>
              <a:t>lor</a:t>
            </a:r>
            <a:r>
              <a:rPr lang="en-US" sz="3000" dirty="0" smtClean="0"/>
              <a:t> </a:t>
            </a:r>
            <a:r>
              <a:rPr lang="en-US" sz="3000" dirty="0" err="1" smtClean="0"/>
              <a:t>este</a:t>
            </a:r>
            <a:r>
              <a:rPr lang="en-US" sz="3000" dirty="0" smtClean="0"/>
              <a:t> </a:t>
            </a:r>
            <a:r>
              <a:rPr lang="en-US" sz="3000" dirty="0" err="1" smtClean="0"/>
              <a:t>vazut</a:t>
            </a:r>
            <a:r>
              <a:rPr lang="en-US" sz="3000" dirty="0" smtClean="0"/>
              <a:t>. </a:t>
            </a:r>
            <a:r>
              <a:rPr lang="en-US" sz="3000" dirty="0" err="1" smtClean="0"/>
              <a:t>Legea</a:t>
            </a:r>
            <a:r>
              <a:rPr lang="en-US" sz="3000" dirty="0" smtClean="0"/>
              <a:t> a </a:t>
            </a:r>
            <a:r>
              <a:rPr lang="en-US" sz="3000" dirty="0" err="1" smtClean="0"/>
              <a:t>doua</a:t>
            </a:r>
            <a:r>
              <a:rPr lang="en-US" sz="3000" dirty="0" smtClean="0"/>
              <a:t> a </a:t>
            </a:r>
            <a:r>
              <a:rPr lang="en-US" sz="3000" dirty="0" err="1" smtClean="0"/>
              <a:t>lui</a:t>
            </a:r>
            <a:r>
              <a:rPr lang="en-US" sz="3000" dirty="0" smtClean="0"/>
              <a:t> Newton </a:t>
            </a:r>
            <a:r>
              <a:rPr lang="en-US" sz="3000" dirty="0" err="1" smtClean="0"/>
              <a:t>defineste</a:t>
            </a:r>
            <a:r>
              <a:rPr lang="en-US" sz="3000" dirty="0" smtClean="0"/>
              <a:t> </a:t>
            </a:r>
            <a:r>
              <a:rPr lang="en-US" sz="3000" dirty="0" err="1" smtClean="0"/>
              <a:t>forta</a:t>
            </a:r>
            <a:r>
              <a:rPr lang="en-US" sz="3000" dirty="0" smtClean="0"/>
              <a:t> ca </a:t>
            </a:r>
            <a:r>
              <a:rPr lang="en-US" sz="3000" dirty="0" err="1" smtClean="0"/>
              <a:t>fiind</a:t>
            </a:r>
            <a:r>
              <a:rPr lang="en-US" sz="3000" dirty="0" smtClean="0"/>
              <a:t> un </a:t>
            </a:r>
            <a:r>
              <a:rPr lang="en-US" sz="3000" dirty="0" err="1" smtClean="0"/>
              <a:t>efect</a:t>
            </a:r>
            <a:r>
              <a:rPr lang="en-US" sz="3000" dirty="0" smtClean="0"/>
              <a:t> al </a:t>
            </a:r>
            <a:r>
              <a:rPr lang="en-US" sz="3000" dirty="0" err="1" smtClean="0"/>
              <a:t>acceleratiei</a:t>
            </a:r>
            <a:r>
              <a:rPr lang="en-US" sz="3000" dirty="0" smtClean="0"/>
              <a:t> </a:t>
            </a:r>
            <a:r>
              <a:rPr lang="en-US" sz="3000" dirty="0" err="1" smtClean="0"/>
              <a:t>unui</a:t>
            </a:r>
            <a:r>
              <a:rPr lang="en-US" sz="3000" dirty="0" smtClean="0"/>
              <a:t> </a:t>
            </a:r>
            <a:r>
              <a:rPr lang="en-US" sz="3000" dirty="0" err="1" smtClean="0"/>
              <a:t>obiect</a:t>
            </a:r>
            <a:r>
              <a:rPr lang="en-US" sz="3000" dirty="0" smtClean="0"/>
              <a:t> de masa m.</a:t>
            </a:r>
            <a:endParaRPr lang="en-US" sz="3000" dirty="0"/>
          </a:p>
          <a:p>
            <a:endParaRPr lang="en-US" sz="3000" dirty="0" smtClean="0"/>
          </a:p>
          <a:p>
            <a:r>
              <a:rPr lang="en-US" sz="3000" dirty="0" err="1" smtClean="0"/>
              <a:t>Forta</a:t>
            </a:r>
            <a:r>
              <a:rPr lang="en-US" sz="3000" dirty="0" smtClean="0"/>
              <a:t> </a:t>
            </a:r>
            <a:r>
              <a:rPr lang="en-US" sz="3000" dirty="0" err="1" smtClean="0"/>
              <a:t>neta</a:t>
            </a:r>
            <a:r>
              <a:rPr lang="en-US" sz="3000" dirty="0" smtClean="0"/>
              <a:t>(</a:t>
            </a:r>
            <a:r>
              <a:rPr lang="en-US" sz="3000" dirty="0" err="1" smtClean="0"/>
              <a:t>sau</a:t>
            </a:r>
            <a:r>
              <a:rPr lang="en-US" sz="3000" dirty="0" smtClean="0"/>
              <a:t> </a:t>
            </a:r>
            <a:r>
              <a:rPr lang="en-US" sz="3000" dirty="0" err="1" smtClean="0"/>
              <a:t>forta</a:t>
            </a:r>
            <a:r>
              <a:rPr lang="en-US" sz="3000" dirty="0" smtClean="0"/>
              <a:t> </a:t>
            </a:r>
            <a:r>
              <a:rPr lang="en-US" sz="3000" dirty="0" err="1" smtClean="0"/>
              <a:t>rezultanta</a:t>
            </a:r>
            <a:r>
              <a:rPr lang="en-US" sz="3000" dirty="0" smtClean="0"/>
              <a:t>)</a:t>
            </a:r>
            <a:r>
              <a:rPr lang="en-US" sz="3000" dirty="0" err="1" smtClean="0"/>
              <a:t>cauzeaza</a:t>
            </a:r>
            <a:r>
              <a:rPr lang="en-US" sz="3000" dirty="0" smtClean="0"/>
              <a:t> </a:t>
            </a:r>
            <a:r>
              <a:rPr lang="en-US" sz="3000" dirty="0" smtClean="0"/>
              <a:t>un </a:t>
            </a:r>
            <a:r>
              <a:rPr lang="en-US" sz="3000" dirty="0" err="1" smtClean="0"/>
              <a:t>obiect</a:t>
            </a:r>
            <a:r>
              <a:rPr lang="en-US" sz="3000" dirty="0" smtClean="0"/>
              <a:t> </a:t>
            </a:r>
            <a:r>
              <a:rPr lang="en-US" sz="3000" dirty="0" err="1" smtClean="0"/>
              <a:t>sa</a:t>
            </a:r>
            <a:r>
              <a:rPr lang="en-US" sz="3000" dirty="0" smtClean="0"/>
              <a:t> </a:t>
            </a:r>
            <a:r>
              <a:rPr lang="en-US" sz="3000" dirty="0" err="1" smtClean="0"/>
              <a:t>accelereze</a:t>
            </a:r>
            <a:r>
              <a:rPr lang="en-US" sz="3000" dirty="0" smtClean="0"/>
              <a:t>.</a:t>
            </a:r>
          </a:p>
          <a:p>
            <a:endParaRPr lang="en-US" sz="3000" dirty="0"/>
          </a:p>
          <a:p>
            <a:pPr marL="0" indent="0">
              <a:buNone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085184"/>
            <a:ext cx="6192688" cy="106001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208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47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References: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2000" dirty="0">
                <a:hlinkClick r:id="rId3"/>
              </a:rPr>
              <a:t>https://www.slideshare.net/wilsone/newtons-laws-of-motion-1949387</a:t>
            </a:r>
          </a:p>
          <a:p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://www.slideshare.net/pvnkmrksk/newtons-laws-of-motion-2587754</a:t>
            </a:r>
          </a:p>
          <a:p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://www.grc.nasa.gov/www/k-12/airplane/newton.html</a:t>
            </a:r>
          </a:p>
          <a:p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www.physics4kids.com/files/motion_laws.html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phet.colorado.edu/en/simulation/forces-and-motion-basics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www.youtube.com/watch?time_continue=370&amp;v=KvPF0cQUW7s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www.youtube.com/watch?v=NYVMlmL0BPQ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www.youtube.com/watch?v=3jVHQ8bECIs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8"/>
              </a:rPr>
              <a:t>https://</a:t>
            </a:r>
            <a:r>
              <a:rPr lang="en-US" sz="2000" dirty="0" smtClean="0">
                <a:hlinkClick r:id="rId8"/>
              </a:rPr>
              <a:t>www.youtube.com/watch?v=Ixf9ZyZaE9Q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GB" sz="3000" dirty="0" smtClean="0"/>
              <a:t>                 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06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486</Words>
  <Application>Microsoft Office PowerPoint</Application>
  <PresentationFormat>Expunere pe ecran (4:3)</PresentationFormat>
  <Paragraphs>109</Paragraphs>
  <Slides>9</Slides>
  <Notes>8</Notes>
  <HiddenSlides>0</HiddenSlides>
  <MMClips>0</MMClips>
  <ScaleCrop>false</ScaleCrop>
  <HeadingPairs>
    <vt:vector size="6" baseType="variant">
      <vt:variant>
        <vt:lpstr>Temă</vt:lpstr>
      </vt:variant>
      <vt:variant>
        <vt:i4>1</vt:i4>
      </vt:variant>
      <vt:variant>
        <vt:lpstr>Servere OLE încorporate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Numele cursului</vt:lpstr>
      <vt:lpstr>Diapozitivul 2</vt:lpstr>
      <vt:lpstr>Diapozitivul 3</vt:lpstr>
      <vt:lpstr>Diapozitivul 4</vt:lpstr>
      <vt:lpstr>Diapozitivul 5</vt:lpstr>
      <vt:lpstr>Diapozitivul 6</vt:lpstr>
      <vt:lpstr>Diapozitivul 7</vt:lpstr>
      <vt:lpstr>Diapozitivul 8</vt:lpstr>
      <vt:lpstr>Diapozitivul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Eu</cp:lastModifiedBy>
  <cp:revision>50</cp:revision>
  <dcterms:created xsi:type="dcterms:W3CDTF">2017-03-08T21:43:37Z</dcterms:created>
  <dcterms:modified xsi:type="dcterms:W3CDTF">2018-05-26T11:45:06Z</dcterms:modified>
</cp:coreProperties>
</file>